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4974" y="1075931"/>
            <a:ext cx="4914569" cy="1520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13005" y="3996131"/>
            <a:ext cx="7660005" cy="177990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1200"/>
              </a:lnSpc>
              <a:spcBef>
                <a:spcPts val="70"/>
              </a:spcBef>
            </a:pPr>
            <a:r>
              <a:rPr dirty="0" sz="3800" spc="-85">
                <a:solidFill>
                  <a:srgbClr val="FFFFFF"/>
                </a:solidFill>
              </a:rPr>
              <a:t>Mastering</a:t>
            </a:r>
            <a:r>
              <a:rPr dirty="0" sz="3800" spc="-180">
                <a:solidFill>
                  <a:srgbClr val="FFFFFF"/>
                </a:solidFill>
              </a:rPr>
              <a:t> </a:t>
            </a:r>
            <a:r>
              <a:rPr dirty="0" sz="3800" spc="-10">
                <a:solidFill>
                  <a:srgbClr val="FFFFFF"/>
                </a:solidFill>
              </a:rPr>
              <a:t>LeetCode: </a:t>
            </a:r>
            <a:r>
              <a:rPr dirty="0" sz="3800" spc="-155">
                <a:solidFill>
                  <a:srgbClr val="FFFFFF"/>
                </a:solidFill>
              </a:rPr>
              <a:t>Strategies,</a:t>
            </a:r>
            <a:r>
              <a:rPr dirty="0" sz="3800" spc="-185">
                <a:solidFill>
                  <a:srgbClr val="FFFFFF"/>
                </a:solidFill>
              </a:rPr>
              <a:t> </a:t>
            </a:r>
            <a:r>
              <a:rPr dirty="0" sz="3800" spc="-170">
                <a:solidFill>
                  <a:srgbClr val="FFFFFF"/>
                </a:solidFill>
              </a:rPr>
              <a:t>Tips,</a:t>
            </a:r>
            <a:r>
              <a:rPr dirty="0" sz="3800" spc="-180">
                <a:solidFill>
                  <a:srgbClr val="FFFFFF"/>
                </a:solidFill>
              </a:rPr>
              <a:t> </a:t>
            </a:r>
            <a:r>
              <a:rPr dirty="0" sz="3800" spc="-25">
                <a:solidFill>
                  <a:srgbClr val="FFFFFF"/>
                </a:solidFill>
              </a:rPr>
              <a:t>and</a:t>
            </a:r>
            <a:r>
              <a:rPr dirty="0" sz="3800" spc="-180">
                <a:solidFill>
                  <a:srgbClr val="FFFFFF"/>
                </a:solidFill>
              </a:rPr>
              <a:t> </a:t>
            </a:r>
            <a:r>
              <a:rPr dirty="0" sz="3800" spc="-10">
                <a:solidFill>
                  <a:srgbClr val="FFFFFF"/>
                </a:solidFill>
              </a:rPr>
              <a:t>Insights </a:t>
            </a:r>
            <a:r>
              <a:rPr dirty="0" sz="3800" spc="-110">
                <a:solidFill>
                  <a:srgbClr val="FFFFFF"/>
                </a:solidFill>
              </a:rPr>
              <a:t>for</a:t>
            </a:r>
            <a:r>
              <a:rPr dirty="0" sz="3800" spc="-170">
                <a:solidFill>
                  <a:srgbClr val="FFFFFF"/>
                </a:solidFill>
              </a:rPr>
              <a:t> </a:t>
            </a:r>
            <a:r>
              <a:rPr dirty="0" sz="3800" spc="-60">
                <a:solidFill>
                  <a:srgbClr val="FFFFFF"/>
                </a:solidFill>
              </a:rPr>
              <a:t>Effective</a:t>
            </a:r>
            <a:r>
              <a:rPr dirty="0" sz="3800" spc="-170">
                <a:solidFill>
                  <a:srgbClr val="FFFFFF"/>
                </a:solidFill>
              </a:rPr>
              <a:t> </a:t>
            </a:r>
            <a:r>
              <a:rPr dirty="0" sz="3800" spc="-135">
                <a:solidFill>
                  <a:srgbClr val="FFFFFF"/>
                </a:solidFill>
              </a:rPr>
              <a:t>Problem-</a:t>
            </a:r>
            <a:r>
              <a:rPr dirty="0" sz="3800" spc="-50">
                <a:solidFill>
                  <a:srgbClr val="FFFFFF"/>
                </a:solidFill>
              </a:rPr>
              <a:t>Solving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134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11729"/>
            <a:ext cx="5328285" cy="2371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z="2200" spc="55">
                <a:solidFill>
                  <a:srgbClr val="FFFFFF"/>
                </a:solidFill>
                <a:latin typeface="Verdana"/>
                <a:cs typeface="Verdana"/>
              </a:rPr>
              <a:t>Welcome</a:t>
            </a:r>
            <a:r>
              <a:rPr dirty="0" sz="22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2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5" b="1">
                <a:solidFill>
                  <a:srgbClr val="FFFFFF"/>
                </a:solidFill>
                <a:latin typeface="Verdana"/>
                <a:cs typeface="Verdana"/>
              </a:rPr>
              <a:t>Mastering </a:t>
            </a:r>
            <a:r>
              <a:rPr dirty="0" sz="2200" spc="-20" b="1">
                <a:solidFill>
                  <a:srgbClr val="FFFFFF"/>
                </a:solidFill>
                <a:latin typeface="Verdana"/>
                <a:cs typeface="Verdana"/>
              </a:rPr>
              <a:t>LeetCode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presentation.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session,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22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dirty="0" sz="22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2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solving</a:t>
            </a:r>
            <a:r>
              <a:rPr dirty="0" sz="22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LeetCode problems.</a:t>
            </a:r>
            <a:r>
              <a:rPr dirty="0" sz="22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dirty="0" sz="22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ready</a:t>
            </a:r>
            <a:r>
              <a:rPr dirty="0" sz="22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dirty="0" sz="22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problem-solving</a:t>
            </a:r>
            <a:r>
              <a:rPr dirty="0" sz="22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skills</a:t>
            </a:r>
            <a:r>
              <a:rPr dirty="0" sz="22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ace</a:t>
            </a:r>
            <a:r>
              <a:rPr dirty="0" sz="22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200" spc="65">
                <a:solidFill>
                  <a:srgbClr val="FFFFFF"/>
                </a:solidFill>
                <a:latin typeface="Verdana"/>
                <a:cs typeface="Verdana"/>
              </a:rPr>
              <a:t>coding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interviews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conﬁdence.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54857" y="3162275"/>
            <a:ext cx="6339205" cy="2014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150" spc="-8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65" b="1">
                <a:solidFill>
                  <a:srgbClr val="FFFFFF"/>
                </a:solidFill>
                <a:latin typeface="Verdana"/>
                <a:cs typeface="Verdana"/>
              </a:rPr>
              <a:t>master</a:t>
            </a:r>
            <a:r>
              <a:rPr dirty="0" sz="2150" spc="-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65" b="1">
                <a:solidFill>
                  <a:srgbClr val="FFFFFF"/>
                </a:solidFill>
                <a:latin typeface="Verdana"/>
                <a:cs typeface="Verdana"/>
              </a:rPr>
              <a:t>LeetCode</a:t>
            </a:r>
            <a:r>
              <a:rPr dirty="0" sz="2150" spc="-6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1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55">
                <a:solidFill>
                  <a:srgbClr val="FFFFFF"/>
                </a:solidFill>
                <a:latin typeface="Verdana"/>
                <a:cs typeface="Verdana"/>
              </a:rPr>
              <a:t>it's</a:t>
            </a:r>
            <a:r>
              <a:rPr dirty="0" sz="21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dirty="0" sz="21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requirements, </a:t>
            </a:r>
            <a:r>
              <a:rPr dirty="0" sz="2150" spc="-30">
                <a:solidFill>
                  <a:srgbClr val="FFFFFF"/>
                </a:solidFill>
                <a:latin typeface="Verdana"/>
                <a:cs typeface="Verdana"/>
              </a:rPr>
              <a:t>constraints,</a:t>
            </a:r>
            <a:r>
              <a:rPr dirty="0" sz="21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expected</a:t>
            </a:r>
            <a:r>
              <a:rPr dirty="0" sz="21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outputs.</a:t>
            </a:r>
            <a:r>
              <a:rPr dirty="0" sz="21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4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dirty="0" sz="21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carefully</a:t>
            </a:r>
            <a:r>
              <a:rPr dirty="0" sz="21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read</a:t>
            </a:r>
            <a:r>
              <a:rPr dirty="0" sz="21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5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65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21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dirty="0" sz="21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dirty="0" sz="21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45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35">
                <a:solidFill>
                  <a:srgbClr val="FFFFFF"/>
                </a:solidFill>
                <a:latin typeface="Verdana"/>
                <a:cs typeface="Verdana"/>
              </a:rPr>
              <a:t>details.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foundational</a:t>
            </a:r>
            <a:r>
              <a:rPr dirty="0" sz="21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dirty="0" sz="21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stage</a:t>
            </a:r>
            <a:r>
              <a:rPr dirty="0" sz="21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1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efﬁcient</a:t>
            </a:r>
            <a:r>
              <a:rPr dirty="0" sz="21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problem-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solving.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454" rIns="0" bIns="0" rtlCol="0" vert="horz">
            <a:spAutoFit/>
          </a:bodyPr>
          <a:lstStyle/>
          <a:p>
            <a:pPr marL="13335" marR="5080">
              <a:lnSpc>
                <a:spcPts val="5700"/>
              </a:lnSpc>
              <a:spcBef>
                <a:spcPts val="260"/>
              </a:spcBef>
            </a:pPr>
            <a:r>
              <a:rPr dirty="0" spc="-105"/>
              <a:t>Understanding </a:t>
            </a:r>
            <a:r>
              <a:rPr dirty="0" spc="-10"/>
              <a:t>LeetCode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54860" y="3162275"/>
            <a:ext cx="6266815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Employing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5" b="1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r>
              <a:rPr dirty="0" sz="2300" spc="-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60" b="1">
                <a:solidFill>
                  <a:srgbClr val="FFFFFF"/>
                </a:solidFill>
                <a:latin typeface="Verdana"/>
                <a:cs typeface="Verdana"/>
              </a:rPr>
              <a:t>approaches</a:t>
            </a:r>
            <a:r>
              <a:rPr dirty="0" sz="2300" spc="-1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breaking</a:t>
            </a:r>
            <a:r>
              <a:rPr dirty="0" sz="2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Verdana"/>
                <a:cs typeface="Verdana"/>
              </a:rPr>
              <a:t>down</a:t>
            </a:r>
            <a:r>
              <a:rPr dirty="0" sz="2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problem,</a:t>
            </a:r>
            <a:r>
              <a:rPr dirty="0" sz="2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patterns,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devising</a:t>
            </a:r>
            <a:r>
              <a:rPr dirty="0" sz="23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efﬁcient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algorithms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success.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leveraging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techniques,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tackle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complex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problems</a:t>
            </a:r>
            <a:r>
              <a:rPr dirty="0" sz="23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conﬁdence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precision.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454" rIns="0" bIns="0" rtlCol="0" vert="horz">
            <a:spAutoFit/>
          </a:bodyPr>
          <a:lstStyle/>
          <a:p>
            <a:pPr marL="13335" marR="5080">
              <a:lnSpc>
                <a:spcPts val="5700"/>
              </a:lnSpc>
              <a:spcBef>
                <a:spcPts val="260"/>
              </a:spcBef>
            </a:pPr>
            <a:r>
              <a:rPr dirty="0" spc="-45"/>
              <a:t>Strategic </a:t>
            </a:r>
            <a:r>
              <a:rPr dirty="0" spc="-105"/>
              <a:t>Approaches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54860" y="3162275"/>
            <a:ext cx="6342380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1099"/>
              </a:lnSpc>
              <a:spcBef>
                <a:spcPts val="95"/>
              </a:spcBef>
            </a:pP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Optimizing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60" b="1">
                <a:solidFill>
                  <a:srgbClr val="FFFFFF"/>
                </a:solidFill>
                <a:latin typeface="Verdana"/>
                <a:cs typeface="Verdana"/>
              </a:rPr>
              <a:t>solutions</a:t>
            </a:r>
            <a:r>
              <a:rPr dirty="0" sz="230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involves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reﬁning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efﬁciency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scalability.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considering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space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complexities,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elevate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problem-solving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skills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deliver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elegant,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high-</a:t>
            </a:r>
            <a:r>
              <a:rPr dirty="0" sz="2300" spc="45">
                <a:solidFill>
                  <a:srgbClr val="FFFFFF"/>
                </a:solidFill>
                <a:latin typeface="Verdana"/>
                <a:cs typeface="Verdana"/>
              </a:rPr>
              <a:t>performing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solutions.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454" rIns="0" bIns="0" rtlCol="0" vert="horz">
            <a:spAutoFit/>
          </a:bodyPr>
          <a:lstStyle/>
          <a:p>
            <a:pPr marL="13335" marR="5080">
              <a:lnSpc>
                <a:spcPts val="5700"/>
              </a:lnSpc>
              <a:spcBef>
                <a:spcPts val="260"/>
              </a:spcBef>
            </a:pPr>
            <a:r>
              <a:rPr dirty="0" spc="-90"/>
              <a:t>Optimizing </a:t>
            </a:r>
            <a:r>
              <a:rPr dirty="0" spc="-45"/>
              <a:t>Solutions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512559" cy="7226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50" spc="-130"/>
              <a:t>Testing</a:t>
            </a:r>
            <a:r>
              <a:rPr dirty="0" sz="4550" spc="-260"/>
              <a:t> </a:t>
            </a:r>
            <a:r>
              <a:rPr dirty="0" sz="4550" spc="-35"/>
              <a:t>and</a:t>
            </a:r>
            <a:r>
              <a:rPr dirty="0" sz="4550" spc="-310"/>
              <a:t> </a:t>
            </a:r>
            <a:r>
              <a:rPr dirty="0" sz="4550" spc="-190"/>
              <a:t>Iterating</a:t>
            </a:r>
            <a:endParaRPr sz="4550"/>
          </a:p>
        </p:txBody>
      </p:sp>
      <p:sp>
        <p:nvSpPr>
          <p:cNvPr id="4" name="object 4" descr=""/>
          <p:cNvSpPr txBox="1"/>
          <p:nvPr/>
        </p:nvSpPr>
        <p:spPr>
          <a:xfrm>
            <a:off x="9130283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Thorough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 b="1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r>
              <a:rPr dirty="0" sz="2050" spc="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b="1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iterating</a:t>
            </a:r>
            <a:r>
              <a:rPr dirty="0" sz="2050" spc="-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0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dirty="0" sz="20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validating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correctness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robustness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05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solutions.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rigorously</a:t>
            </a:r>
            <a:r>
              <a:rPr dirty="0" sz="20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r>
              <a:rPr dirty="0" sz="20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edge</a:t>
            </a:r>
            <a:r>
              <a:rPr dirty="0" sz="20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cases</a:t>
            </a:r>
            <a:r>
              <a:rPr dirty="0" sz="20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reﬁning</a:t>
            </a:r>
            <a:r>
              <a:rPr dirty="0" sz="20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0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approach,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0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0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dirty="0" sz="20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0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reliability</a:t>
            </a:r>
            <a:r>
              <a:rPr dirty="0" sz="20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0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0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code.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Conclusion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174947" y="1199489"/>
            <a:ext cx="5559425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95525" algn="l"/>
                <a:tab pos="3400425" algn="l"/>
                <a:tab pos="4573270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Congratulations!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You've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gained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valuable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74947" y="1485239"/>
            <a:ext cx="5559425" cy="5803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10"/>
              </a:spcBef>
              <a:tabLst>
                <a:tab pos="586105" algn="l"/>
                <a:tab pos="1898650" algn="l"/>
                <a:tab pos="2532380" algn="l"/>
                <a:tab pos="3141980" algn="l"/>
                <a:tab pos="4516120" algn="l"/>
                <a:tab pos="5122545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mastering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LeetCode.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applying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tips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discussed,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74947" y="2037689"/>
            <a:ext cx="5559425" cy="8566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11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elevate</a:t>
            </a:r>
            <a:r>
              <a:rPr dirty="0" sz="1800" spc="2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1800" spc="2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problem-solving</a:t>
            </a:r>
            <a:r>
              <a:rPr dirty="0" sz="1800" spc="2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skills</a:t>
            </a:r>
            <a:r>
              <a:rPr dirty="0" sz="1800" spc="2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approach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coding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conﬁdence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proﬁciency.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15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 descr="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2024-06-09T07:48:33Z</dcterms:created>
  <dcterms:modified xsi:type="dcterms:W3CDTF">2024-06-09T07:48:33Z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2024-06-09T00:00:00Z</vt:filetime>
  </property>
  <property fmtid="{D5CDD505-2E9C-101B-9397-08002B2CF9AE}" pid="5" name="Producer">
    <vt:lpwstr>GPL Ghostscript 10.02.0</vt:lpwstr>
  </property>
</Properties>
</file>